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80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D8800F6-F375-4C81-AB4C-DFDBDD3F85FD}"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8800F6-F375-4C81-AB4C-DFDBDD3F85FD}"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8800F6-F375-4C81-AB4C-DFDBDD3F85FD}"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D8800F6-F375-4C81-AB4C-DFDBDD3F85FD}"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D8800F6-F375-4C81-AB4C-DFDBDD3F85FD}" type="datetimeFigureOut">
              <a:rPr lang="fr-FR" smtClean="0"/>
              <a:t>20/12/2020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D8800F6-F375-4C81-AB4C-DFDBDD3F85FD}" type="datetimeFigureOut">
              <a:rPr lang="fr-FR" smtClean="0"/>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D8800F6-F375-4C81-AB4C-DFDBDD3F85FD}" type="datetimeFigureOut">
              <a:rPr lang="fr-FR" smtClean="0"/>
              <a:t>20/12/2020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D8800F6-F375-4C81-AB4C-DFDBDD3F85FD}" type="datetimeFigureOut">
              <a:rPr lang="fr-FR" smtClean="0"/>
              <a:t>20/12/2020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D8800F6-F375-4C81-AB4C-DFDBDD3F85FD}" type="datetimeFigureOut">
              <a:rPr lang="fr-FR" smtClean="0"/>
              <a:t>20/12/2020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D8800F6-F375-4C81-AB4C-DFDBDD3F85FD}" type="datetimeFigureOut">
              <a:rPr lang="fr-FR" smtClean="0"/>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D8800F6-F375-4C81-AB4C-DFDBDD3F85FD}" type="datetimeFigureOut">
              <a:rPr lang="fr-FR" smtClean="0"/>
              <a:t>20/12/2020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6022036-C1DF-4FDE-B660-393945EAE00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800F6-F375-4C81-AB4C-DFDBDD3F85FD}" type="datetimeFigureOut">
              <a:rPr lang="fr-FR" smtClean="0"/>
              <a:t>20/12/2020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22036-C1DF-4FDE-B660-393945EAE00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dictionnaire.sensagent.leparisien.fr/Pilote%20(bateau)/fr-f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dictionnaire.sensagent.leparisien.fr/Accostage/fr-fr/" TargetMode="External"/><Relationship Id="rId2" Type="http://schemas.openxmlformats.org/officeDocument/2006/relationships/hyperlink" Target="http://dictionnaire.sensagent.leparisien.fr/Chenal%20maritime/fr-fr/" TargetMode="External"/><Relationship Id="rId1" Type="http://schemas.openxmlformats.org/officeDocument/2006/relationships/slideLayout" Target="../slideLayouts/slideLayout2.xml"/><Relationship Id="rId4" Type="http://schemas.openxmlformats.org/officeDocument/2006/relationships/hyperlink" Target="http://dictionnaire.sensagent.leparisien.fr/Appareillage/fr-fr/"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dictionnaire.sensagent.leparisien.fr/Coffre/fr-fr/" TargetMode="External"/><Relationship Id="rId2" Type="http://schemas.openxmlformats.org/officeDocument/2006/relationships/hyperlink" Target="http://dictionnaire.sensagent.leparisien.fr/Mouillage/fr-fr/" TargetMode="External"/><Relationship Id="rId1" Type="http://schemas.openxmlformats.org/officeDocument/2006/relationships/slideLayout" Target="../slideLayouts/slideLayout2.xml"/><Relationship Id="rId6" Type="http://schemas.openxmlformats.org/officeDocument/2006/relationships/hyperlink" Target="http://fr.wikipedia.org/w/index.php?title=Ravitaillement_%C3%A0_la_mer&amp;action=edit&amp;redlink=1" TargetMode="External"/><Relationship Id="rId5" Type="http://schemas.openxmlformats.org/officeDocument/2006/relationships/hyperlink" Target="http://fr.wikipedia.org/w/index.php?title=Remorquage&amp;action=edit&amp;redlink=1" TargetMode="External"/><Relationship Id="rId4" Type="http://schemas.openxmlformats.org/officeDocument/2006/relationships/hyperlink" Target="http://dictionnaire.sensagent.leparisien.fr/Amarrage%20(maritime)/fr-fr/"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dictionnaire.sensagent.leparisien.fr/Bossoir/fr-fr/" TargetMode="External"/><Relationship Id="rId2" Type="http://schemas.openxmlformats.org/officeDocument/2006/relationships/hyperlink" Target="http://dictionnaire.sensagent.leparisien.fr/Guindeau/fr-fr/" TargetMode="External"/><Relationship Id="rId1" Type="http://schemas.openxmlformats.org/officeDocument/2006/relationships/slideLayout" Target="../slideLayouts/slideLayout2.xml"/><Relationship Id="rId4" Type="http://schemas.openxmlformats.org/officeDocument/2006/relationships/hyperlink" Target="http://dictionnaire.sensagent.leparisien.fr/Aussi%C3%A8re/fr-fr/"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dictionnaire.sensagent.leparisien.fr/Barre%20(bateau)/fr-fr/" TargetMode="External"/><Relationship Id="rId2" Type="http://schemas.openxmlformats.org/officeDocument/2006/relationships/hyperlink" Target="http://dictionnaire.sensagent.leparisien.fr/Navire/fr-fr/" TargetMode="External"/><Relationship Id="rId1" Type="http://schemas.openxmlformats.org/officeDocument/2006/relationships/slideLayout" Target="../slideLayouts/slideLayout2.xml"/><Relationship Id="rId4" Type="http://schemas.openxmlformats.org/officeDocument/2006/relationships/hyperlink" Target="http://dictionnaire.sensagent.leparisien.fr/Propulsion%20maritime/fr-fr/"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chemeClr val="accent1"/>
                </a:solidFill>
              </a:rPr>
              <a:t>MANŒUVRE DES NAVIRES</a:t>
            </a:r>
            <a:endParaRPr lang="fr-FR" b="1" dirty="0">
              <a:solidFill>
                <a:schemeClr val="accent1"/>
              </a:solidFill>
            </a:endParaRPr>
          </a:p>
        </p:txBody>
      </p:sp>
      <p:sp>
        <p:nvSpPr>
          <p:cNvPr id="3" name="Sous-titre 2"/>
          <p:cNvSpPr>
            <a:spLocks noGrp="1"/>
          </p:cNvSpPr>
          <p:nvPr>
            <p:ph type="subTitle" idx="1"/>
          </p:nvPr>
        </p:nvSpPr>
        <p:spPr/>
        <p:txBody>
          <a:bodyPr>
            <a:normAutofit/>
          </a:bodyPr>
          <a:lstStyle/>
          <a:p>
            <a:r>
              <a:rPr lang="fr-FR" sz="3600" b="1" dirty="0" smtClean="0">
                <a:solidFill>
                  <a:schemeClr val="tx1"/>
                </a:solidFill>
              </a:rPr>
              <a:t>INTRODUCTION</a:t>
            </a:r>
            <a:endParaRPr lang="fr-FR" sz="3600"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3600" b="1" dirty="0"/>
              <a:t>La manœuvre est la spécialité d'une profession : les </a:t>
            </a:r>
            <a:r>
              <a:rPr lang="fr-FR" sz="3600" b="1" dirty="0">
                <a:hlinkClick r:id="rId2" tooltip="Pilote (bateau)"/>
              </a:rPr>
              <a:t>pilotes de navire</a:t>
            </a:r>
            <a:r>
              <a:rPr lang="fr-FR" sz="3600" b="1" dirty="0"/>
              <a:t>. Le pilote a en effet suivi un parcours initiatique alliant plusieurs années de navigation, des connaissances théoriques validées par concours d’état et une longue formation délivrée par ses pairs.</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3600" b="1" dirty="0"/>
              <a:t>Les</a:t>
            </a:r>
            <a:r>
              <a:rPr lang="fr-FR" sz="3600" dirty="0"/>
              <a:t> </a:t>
            </a:r>
            <a:r>
              <a:rPr lang="fr-FR" sz="3600" b="1" dirty="0" smtClean="0"/>
              <a:t>capitaines </a:t>
            </a:r>
            <a:r>
              <a:rPr lang="fr-FR" sz="3600" b="1" dirty="0"/>
              <a:t>et les pilotes qui assument conjointement la responsabilité des manœuvres privilégient une approche basée sur la connaissance des navires et de l’environnement portuaire, l’observation, la pratique et l’expérience.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fr-FR" dirty="0" smtClean="0"/>
              <a:t> </a:t>
            </a:r>
            <a:r>
              <a:rPr lang="fr-FR" sz="3600" b="1" dirty="0"/>
              <a:t>« </a:t>
            </a:r>
            <a:r>
              <a:rPr lang="fr-FR" sz="3900" b="1" dirty="0"/>
              <a:t>Etudies d’abord la science puis poursuis par la pratique née de cette science ». Cette méthode, ancrée dans la culture maritime, permet d’anticiper les réactions du navire et de « ressentir » empiriquement les forces qui s’exercent sur les œuvres vives et sur les œuvres mortes</a:t>
            </a:r>
            <a:r>
              <a:rPr lang="fr-FR" sz="3900" b="1" dirty="0" smtClean="0"/>
              <a:t>.</a:t>
            </a:r>
            <a:r>
              <a:rPr lang="fr-FR" sz="3900" b="1" dirty="0"/>
              <a:t> Elle fait appel à la « sensibilité » du marin.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92500" lnSpcReduction="20000"/>
          </a:bodyPr>
          <a:lstStyle/>
          <a:p>
            <a:r>
              <a:rPr lang="fr-FR" sz="3900" b="1" dirty="0"/>
              <a:t>La maîtrise de « l’art de la manœuvre » se perfectionne chaque jour. Son apprentissage est long et demande un investissement personnel important. Il consiste à adapter en permanence le cap et la vitesse du navire en s’aidant des forces qui s’exercent sur lui. Ces diverses forces qui agissent sur le navire en manœuvre peuvent être classées en deux catégories :</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r>
              <a:rPr lang="fr-FR" sz="3600" b="1" dirty="0"/>
              <a:t>- Celles que le manœuvrier met en action et qu’il peut modifier à son gré. Ce sont principalement : les poussées des hélices, le moment évolutif du gouvernail, la tension des aussières et des chaînes d’ancres, la traction des remorqueurs</a:t>
            </a:r>
            <a:r>
              <a:rPr lang="fr-FR" sz="3600" b="1" dirty="0" smtClean="0"/>
              <a:t>…</a:t>
            </a:r>
            <a:endParaRPr lang="fr-FR" sz="36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3600" b="1" dirty="0" smtClean="0"/>
              <a:t>- Les forces que le manœuvrier subit, mais dont il doit faire des alliées : les effets du vent, du courant, des résistances de carènes, de la houle, les effets évolutifs des hélices…</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25000" lnSpcReduction="20000"/>
          </a:bodyPr>
          <a:lstStyle/>
          <a:p>
            <a:pPr>
              <a:buNone/>
            </a:pPr>
            <a:r>
              <a:rPr lang="fr-FR" sz="14400" b="1" dirty="0"/>
              <a:t>On appelle également manœuvres, les opérations qui consistent à amener le navire dans une position prédéterminée ; on peut ainsi énumérer :</a:t>
            </a:r>
          </a:p>
          <a:p>
            <a:pPr lvl="0"/>
            <a:r>
              <a:rPr lang="fr-FR" sz="14400" b="1" dirty="0"/>
              <a:t>les manœuvres d'entrée, de sortie de port et de </a:t>
            </a:r>
            <a:r>
              <a:rPr lang="fr-FR" sz="14400" b="1" dirty="0" err="1">
                <a:hlinkClick r:id="rId2" tooltip="Chenal maritime"/>
              </a:rPr>
              <a:t>chenalage</a:t>
            </a:r>
            <a:r>
              <a:rPr lang="fr-FR" sz="14400" b="1" dirty="0"/>
              <a:t> ;</a:t>
            </a:r>
          </a:p>
          <a:p>
            <a:pPr lvl="0"/>
            <a:r>
              <a:rPr lang="fr-FR" sz="14400" b="1" dirty="0"/>
              <a:t>les manœuvres d'</a:t>
            </a:r>
            <a:r>
              <a:rPr lang="fr-FR" sz="14400" b="1" dirty="0">
                <a:hlinkClick r:id="rId3" tooltip="Accostage"/>
              </a:rPr>
              <a:t>accostage</a:t>
            </a:r>
            <a:r>
              <a:rPr lang="fr-FR" sz="14400" b="1" dirty="0"/>
              <a:t> et d'</a:t>
            </a:r>
            <a:r>
              <a:rPr lang="fr-FR" sz="14400" b="1" dirty="0">
                <a:hlinkClick r:id="rId4" tooltip="Appareillage"/>
              </a:rPr>
              <a:t>appareillage</a:t>
            </a:r>
            <a:r>
              <a:rPr lang="fr-FR" sz="14400" b="1" dirty="0"/>
              <a:t> ;</a:t>
            </a:r>
          </a:p>
          <a:p>
            <a:pPr lvl="0"/>
            <a:endParaRPr lang="fr-FR" sz="14400" b="1" dirty="0"/>
          </a:p>
          <a:p>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25000" lnSpcReduction="20000"/>
          </a:bodyPr>
          <a:lstStyle/>
          <a:p>
            <a:pPr lvl="0"/>
            <a:r>
              <a:rPr lang="fr-FR" sz="14400" b="1" dirty="0" smtClean="0"/>
              <a:t>les manœuvres de </a:t>
            </a:r>
            <a:r>
              <a:rPr lang="fr-FR" sz="14400" b="1" dirty="0" smtClean="0">
                <a:hlinkClick r:id="rId2" tooltip="Mouillage"/>
              </a:rPr>
              <a:t>mouillage</a:t>
            </a:r>
            <a:r>
              <a:rPr lang="fr-FR" sz="14400" b="1" dirty="0" smtClean="0"/>
              <a:t>, de prise ou de largage de </a:t>
            </a:r>
            <a:r>
              <a:rPr lang="fr-FR" sz="14400" b="1" dirty="0" smtClean="0">
                <a:hlinkClick r:id="rId3" tooltip="Coffre"/>
              </a:rPr>
              <a:t>coffre</a:t>
            </a:r>
            <a:r>
              <a:rPr lang="fr-FR" sz="14400" b="1" dirty="0" smtClean="0"/>
              <a:t> et d'</a:t>
            </a:r>
            <a:r>
              <a:rPr lang="fr-FR" sz="14400" b="1" dirty="0" smtClean="0">
                <a:hlinkClick r:id="rId4" tooltip="Amarrage (maritime)"/>
              </a:rPr>
              <a:t>amarrage</a:t>
            </a:r>
            <a:r>
              <a:rPr lang="fr-FR" sz="14400" b="1" dirty="0" smtClean="0"/>
              <a:t>;</a:t>
            </a:r>
          </a:p>
          <a:p>
            <a:pPr lvl="0"/>
            <a:r>
              <a:rPr lang="fr-FR" sz="14400" b="1" dirty="0" smtClean="0"/>
              <a:t>les manœuvres de récupération d'homme à la mer ;</a:t>
            </a:r>
          </a:p>
          <a:p>
            <a:pPr lvl="0"/>
            <a:r>
              <a:rPr lang="fr-FR" sz="14400" b="1" dirty="0" smtClean="0"/>
              <a:t>les manœuvres de mise à l'eau d'embarcations, de bouées, de filets, etc. ;</a:t>
            </a:r>
          </a:p>
          <a:p>
            <a:pPr lvl="0"/>
            <a:r>
              <a:rPr lang="fr-FR" sz="14400" b="1" dirty="0" smtClean="0"/>
              <a:t>les manœuvres de </a:t>
            </a:r>
            <a:r>
              <a:rPr lang="fr-FR" sz="14400" b="1" dirty="0" smtClean="0">
                <a:hlinkClick r:id="rId5" tooltip="Remorquage (page inexistante)"/>
              </a:rPr>
              <a:t>remorquage</a:t>
            </a:r>
            <a:r>
              <a:rPr lang="fr-FR" sz="14400" b="1" dirty="0" smtClean="0"/>
              <a:t>, de </a:t>
            </a:r>
            <a:r>
              <a:rPr lang="fr-FR" sz="14400" b="1" dirty="0" smtClean="0">
                <a:hlinkClick r:id="rId6" tooltip="Ravitaillement à la mer (page inexistante)"/>
              </a:rPr>
              <a:t>ravitaillement à la mer</a:t>
            </a:r>
            <a:r>
              <a:rPr lang="fr-FR" sz="14400" b="1" dirty="0" smtClean="0"/>
              <a:t>, de passage de courrier ou de transfert de personnel ;</a:t>
            </a:r>
          </a:p>
          <a:p>
            <a:pPr lvl="0"/>
            <a:r>
              <a:rPr lang="fr-FR" sz="14400" b="1" dirty="0" smtClean="0"/>
              <a:t>etc.</a:t>
            </a:r>
          </a:p>
          <a:p>
            <a:endParaRPr lang="fr-F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sz="3600" b="1" dirty="0"/>
              <a:t>Pour l'exécution de ces opérations, tout ou partie de l'équipage est appelé aux postes de manœuvre.</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fr-FR" sz="3600" b="1" dirty="0"/>
              <a:t>On appelle apparaux de manœuvre tous les appareils qui concourent à l'exécution de ces opérations : appareil à gouverner, </a:t>
            </a:r>
            <a:r>
              <a:rPr lang="fr-FR" sz="3600" b="1" dirty="0">
                <a:hlinkClick r:id="rId2" tooltip="Guindeau"/>
              </a:rPr>
              <a:t>guindeaux</a:t>
            </a:r>
            <a:r>
              <a:rPr lang="fr-FR" sz="3600" b="1" dirty="0"/>
              <a:t>, treuils, </a:t>
            </a:r>
            <a:r>
              <a:rPr lang="fr-FR" sz="3600" b="1" dirty="0">
                <a:hlinkClick r:id="rId3" tooltip="Bossoir"/>
              </a:rPr>
              <a:t>bossoirs</a:t>
            </a:r>
            <a:r>
              <a:rPr lang="fr-FR" sz="3600" b="1" dirty="0"/>
              <a:t>, ligne de mouillage, </a:t>
            </a:r>
            <a:r>
              <a:rPr lang="fr-FR" sz="3600" b="1" dirty="0" smtClean="0">
                <a:hlinkClick r:id="rId4" tooltip="Aussière"/>
              </a:rPr>
              <a:t>aussières</a:t>
            </a:r>
            <a:r>
              <a:rPr lang="fr-FR" sz="3600" b="1" dirty="0" smtClean="0"/>
              <a:t> , les ancres et les chaines</a:t>
            </a:r>
            <a:endParaRPr lang="fr-FR" sz="3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noAutofit/>
          </a:bodyPr>
          <a:lstStyle/>
          <a:p>
            <a:pPr>
              <a:buNone/>
            </a:pPr>
            <a:r>
              <a:rPr lang="fr-FR" sz="3600" b="1" dirty="0"/>
              <a:t>La manœuvre est l'art de gouverner un </a:t>
            </a:r>
            <a:r>
              <a:rPr lang="fr-FR" sz="3600" b="1" dirty="0">
                <a:hlinkClick r:id="rId2" tooltip="Navire"/>
              </a:rPr>
              <a:t>navire</a:t>
            </a:r>
            <a:r>
              <a:rPr lang="fr-FR" sz="3600" b="1" dirty="0"/>
              <a:t>. La manœuvre consiste, pour celui qui la dirige, à donner des ordres de </a:t>
            </a:r>
            <a:r>
              <a:rPr lang="fr-FR" sz="3600" b="1" dirty="0">
                <a:hlinkClick r:id="rId3" tooltip="Barre (bateau)"/>
              </a:rPr>
              <a:t>barre</a:t>
            </a:r>
            <a:r>
              <a:rPr lang="fr-FR" sz="3600" b="1" dirty="0"/>
              <a:t>, de </a:t>
            </a:r>
            <a:r>
              <a:rPr lang="fr-FR" sz="3600" b="1" dirty="0">
                <a:hlinkClick r:id="rId4" tooltip="Propulsion maritime"/>
              </a:rPr>
              <a:t>propulsion</a:t>
            </a:r>
            <a:r>
              <a:rPr lang="fr-FR" sz="3600" b="1" dirty="0"/>
              <a:t> (allure des machines ou des moteurs) et d'une manière générale à diriger l'équipage, afin de placer le navire dans une position prédéterminée, en toute sécurité.</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navire</a:t>
            </a:r>
            <a:endParaRPr lang="fr-FR" dirty="0"/>
          </a:p>
        </p:txBody>
      </p:sp>
      <p:pic>
        <p:nvPicPr>
          <p:cNvPr id="5" name="Espace réservé du contenu 4" descr="https://www.meretmarine.com/sites/default/files/styles/mem_1000/public/new_objets_drupal/farta.jpg"/>
          <p:cNvPicPr>
            <a:picLocks noGrp="1"/>
          </p:cNvPicPr>
          <p:nvPr>
            <p:ph idx="1"/>
          </p:nvPr>
        </p:nvPicPr>
        <p:blipFill>
          <a:blip r:embed="rId2"/>
          <a:srcRect/>
          <a:stretch>
            <a:fillRect/>
          </a:stretch>
        </p:blipFill>
        <p:spPr bwMode="auto">
          <a:xfrm>
            <a:off x="1179224" y="1600200"/>
            <a:ext cx="6785552" cy="4525963"/>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L’hélice et gouvernail</a:t>
            </a:r>
            <a:endParaRPr lang="fr-FR" dirty="0"/>
          </a:p>
        </p:txBody>
      </p:sp>
      <p:pic>
        <p:nvPicPr>
          <p:cNvPr id="5" name="Espace réservé du contenu 4" descr="Helice de bateau et helices marine propulsion des bateaux"/>
          <p:cNvPicPr>
            <a:picLocks noGrp="1"/>
          </p:cNvPicPr>
          <p:nvPr>
            <p:ph idx="1"/>
          </p:nvPr>
        </p:nvPicPr>
        <p:blipFill>
          <a:blip r:embed="rId2"/>
          <a:srcRect/>
          <a:stretch>
            <a:fillRect/>
          </a:stretch>
        </p:blipFill>
        <p:spPr bwMode="auto">
          <a:xfrm>
            <a:off x="1714500" y="2182019"/>
            <a:ext cx="5715000" cy="3362325"/>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1143000"/>
          </a:xfrm>
        </p:spPr>
        <p:txBody>
          <a:bodyPr>
            <a:normAutofit fontScale="90000"/>
          </a:bodyPr>
          <a:lstStyle/>
          <a:p>
            <a:r>
              <a:rPr lang="fr-FR" dirty="0" smtClean="0"/>
              <a:t>LES HAUSSIERES</a:t>
            </a:r>
            <a:br>
              <a:rPr lang="fr-FR" dirty="0" smtClean="0"/>
            </a:br>
            <a:r>
              <a:rPr lang="fr-FR" dirty="0" smtClean="0"/>
              <a:t>(amarres)</a:t>
            </a:r>
            <a:endParaRPr lang="fr-FR" dirty="0"/>
          </a:p>
        </p:txBody>
      </p:sp>
      <p:pic>
        <p:nvPicPr>
          <p:cNvPr id="4" name="Espace réservé du contenu 3" descr="Deux haussières image stock. Image du haussières - 36356889"/>
          <p:cNvPicPr>
            <a:picLocks noGrp="1"/>
          </p:cNvPicPr>
          <p:nvPr>
            <p:ph idx="1"/>
          </p:nvPr>
        </p:nvPicPr>
        <p:blipFill>
          <a:blip r:embed="rId2"/>
          <a:srcRect/>
          <a:stretch>
            <a:fillRect/>
          </a:stretch>
        </p:blipFill>
        <p:spPr bwMode="auto">
          <a:xfrm>
            <a:off x="1285852" y="2071678"/>
            <a:ext cx="6215106" cy="4143404"/>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L’ancre et les chaines</a:t>
            </a:r>
            <a:br>
              <a:rPr lang="fr-FR" dirty="0" smtClean="0"/>
            </a:br>
            <a:r>
              <a:rPr lang="fr-FR" smtClean="0"/>
              <a:t>(mouillage)</a:t>
            </a:r>
            <a:endParaRPr lang="fr-FR" dirty="0"/>
          </a:p>
        </p:txBody>
      </p:sp>
      <p:pic>
        <p:nvPicPr>
          <p:cNvPr id="4" name="Espace réservé du contenu 3" descr="SISL - Technique de mouillage"/>
          <p:cNvPicPr>
            <a:picLocks noGrp="1"/>
          </p:cNvPicPr>
          <p:nvPr>
            <p:ph idx="1"/>
          </p:nvPr>
        </p:nvPicPr>
        <p:blipFill>
          <a:blip r:embed="rId2"/>
          <a:srcRect/>
          <a:stretch>
            <a:fillRect/>
          </a:stretch>
        </p:blipFill>
        <p:spPr bwMode="auto">
          <a:xfrm>
            <a:off x="1142976" y="1857364"/>
            <a:ext cx="6786610" cy="378621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buNone/>
            </a:pPr>
            <a:r>
              <a:rPr lang="fr-FR" sz="3600" b="1" dirty="0"/>
              <a:t>La difficulté de l'art réside à parvenir à prendre en compte tous les paramètres qui contribuent au déplacement du bateau et à les utiliser.</a:t>
            </a:r>
          </a:p>
          <a:p>
            <a:pPr>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5197493"/>
          </a:xfrm>
        </p:spPr>
        <p:txBody>
          <a:bodyPr>
            <a:noAutofit/>
          </a:bodyPr>
          <a:lstStyle/>
          <a:p>
            <a:pPr>
              <a:buNone/>
            </a:pPr>
            <a:r>
              <a:rPr lang="fr-FR" sz="3600" dirty="0"/>
              <a:t>Les navires évoluent à l’interface de deux fluides : l’eau et l’air. L’eau exerce sur la carène une force hydrostatique permettant au navire de flotter et une force hydrodynamique (liée à la vitesse et à la forme du navire) aussi appelée résistance de carène qui s’oppose à ses mouvements.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sz="3600" b="1" dirty="0" smtClean="0"/>
              <a:t>L’air ou plus concrètement le vent apparent  exerce sur les œuvres mortes une contrainte aérodynamique (liée à la vitesse de l’air et au profil que le navire présente au vent).</a:t>
            </a:r>
            <a:endParaRPr lang="fr-FR"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buNone/>
            </a:pPr>
            <a:r>
              <a:rPr lang="fr-FR" sz="3600" b="1" dirty="0"/>
              <a:t>Les écoulements de ces deux fluides sont souvent instables et fortement marqués par des turbulences qui compliquent l’analyse des contraintes exercées.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idx="1"/>
          </p:nvPr>
        </p:nvSpPr>
        <p:spPr/>
        <p:txBody>
          <a:bodyPr>
            <a:normAutofit fontScale="92500" lnSpcReduction="10000"/>
          </a:bodyPr>
          <a:lstStyle/>
          <a:p>
            <a:pPr>
              <a:buNone/>
            </a:pPr>
            <a:r>
              <a:rPr lang="fr-FR" sz="3600" b="1" dirty="0"/>
              <a:t>La manœuvre d’un navire peut s’appréhender comme un problème de physique d’analyse des évolutions d’un solide en interaction avec les fluides en mouvement qui l’entourent. Les données à prendre en compte sont particulièrement nombreuses. Elles sont liées au navire, à son chargement mais aussi à l’environnement portuaire, au vent et à la mer.</a:t>
            </a:r>
            <a:r>
              <a:rPr lang="fr-FR"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idx="1"/>
          </p:nvPr>
        </p:nvSpPr>
        <p:spPr/>
        <p:txBody>
          <a:bodyPr>
            <a:normAutofit/>
          </a:bodyPr>
          <a:lstStyle/>
          <a:p>
            <a:pPr>
              <a:buNone/>
            </a:pPr>
            <a:r>
              <a:rPr lang="fr-FR" sz="3600" b="1" dirty="0"/>
              <a:t>Les navires récents sont plus grands et proportionnellement plus légers que leurs aînés. Ils dérivent plus facilement sous l’effet du vent. La maîtrise de leurs trajectoires et de leurs évolutions est un exercice difficile.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idx="1"/>
          </p:nvPr>
        </p:nvSpPr>
        <p:spPr>
          <a:xfrm>
            <a:off x="457200" y="1214422"/>
            <a:ext cx="8229600" cy="4911741"/>
          </a:xfrm>
        </p:spPr>
        <p:txBody>
          <a:bodyPr>
            <a:noAutofit/>
          </a:bodyPr>
          <a:lstStyle/>
          <a:p>
            <a:pPr>
              <a:buNone/>
            </a:pPr>
            <a:r>
              <a:rPr lang="fr-FR" sz="3600" b="1" dirty="0"/>
              <a:t>L’importance des risques d’accident et de pollution n’autorisant pas l’improvisation, une approche rigoureuse et professionnelle s’impose. Elle se formalise concrètement par une étroite collaboration entre le capitaine du navire et le pilote du port dont la formation spécifique et la capacité d’anticipation sont précieuses.</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TotalTime>
  <Words>346</Words>
  <Application>Microsoft Office PowerPoint</Application>
  <PresentationFormat>Affichage à l'écran (4:3)</PresentationFormat>
  <Paragraphs>30</Paragraphs>
  <Slides>23</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23</vt:i4>
      </vt:variant>
    </vt:vector>
  </HeadingPairs>
  <TitlesOfParts>
    <vt:vector size="26" baseType="lpstr">
      <vt:lpstr>Arial</vt:lpstr>
      <vt:lpstr>Calibri</vt:lpstr>
      <vt:lpstr>Thème Office</vt:lpstr>
      <vt:lpstr>MANŒUVRE DES NAVIRES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navire</vt:lpstr>
      <vt:lpstr>L’hélice et gouvernail</vt:lpstr>
      <vt:lpstr>LES HAUSSIERES (amarres)</vt:lpstr>
      <vt:lpstr>L’ancre et les chaines (mouillage)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MANŒUVRE DES NAVIRES</dc:title>
  <dc:creator>hp</dc:creator>
  <cp:lastModifiedBy>douar -mohamed</cp:lastModifiedBy>
  <cp:revision>9</cp:revision>
  <dcterms:created xsi:type="dcterms:W3CDTF">2020-12-20T08:57:12Z</dcterms:created>
  <dcterms:modified xsi:type="dcterms:W3CDTF">2020-12-20T10:16:05Z</dcterms:modified>
</cp:coreProperties>
</file>